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5" d="100"/>
          <a:sy n="85" d="100"/>
        </p:scale>
        <p:origin x="47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67A3F7-B1C5-4BD7-B313-68B3812D3979}" type="datetimeFigureOut">
              <a:rPr lang="ar-SA" smtClean="0"/>
              <a:t>13/07/1442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C6FE48F-5C5D-4A7D-A702-88667C0CCF92}" type="slidenum">
              <a:rPr lang="ar-SA" smtClean="0"/>
              <a:t>‹#›</a:t>
            </a:fld>
            <a:endParaRPr lang="ar-SA"/>
          </a:p>
        </p:txBody>
      </p:sp>
    </p:spTree>
    <p:extLst>
      <p:ext uri="{BB962C8B-B14F-4D97-AF65-F5344CB8AC3E}">
        <p14:creationId xmlns:p14="http://schemas.microsoft.com/office/powerpoint/2010/main" val="1453481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7A3F7-B1C5-4BD7-B313-68B3812D3979}" type="datetimeFigureOut">
              <a:rPr lang="ar-SA" smtClean="0"/>
              <a:t>13/07/1442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371786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7A3F7-B1C5-4BD7-B313-68B3812D3979}" type="datetimeFigureOut">
              <a:rPr lang="ar-SA" smtClean="0"/>
              <a:t>13/07/1442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307692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67A3F7-B1C5-4BD7-B313-68B3812D3979}" type="datetimeFigureOut">
              <a:rPr lang="ar-SA" smtClean="0"/>
              <a:t>13/07/1442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54138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67A3F7-B1C5-4BD7-B313-68B3812D3979}" type="datetimeFigureOut">
              <a:rPr lang="ar-SA" smtClean="0"/>
              <a:t>13/07/1442</a:t>
            </a:fld>
            <a:endParaRPr lang="ar-SA"/>
          </a:p>
        </p:txBody>
      </p:sp>
      <p:sp>
        <p:nvSpPr>
          <p:cNvPr id="5" name="Footer Placeholder 4"/>
          <p:cNvSpPr>
            <a:spLocks noGrp="1"/>
          </p:cNvSpPr>
          <p:nvPr>
            <p:ph type="ftr" sz="quarter" idx="11"/>
          </p:nvPr>
        </p:nvSpPr>
        <p:spPr>
          <a:xfrm>
            <a:off x="2182708" y="6272784"/>
            <a:ext cx="6327648" cy="365125"/>
          </a:xfrm>
        </p:spPr>
        <p:txBody>
          <a:bodyPr/>
          <a:lstStyle/>
          <a:p>
            <a:endParaRPr lang="ar-SA"/>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C6FE48F-5C5D-4A7D-A702-88667C0CCF92}" type="slidenum">
              <a:rPr lang="ar-SA" smtClean="0"/>
              <a:t>‹#›</a:t>
            </a:fld>
            <a:endParaRPr lang="ar-SA"/>
          </a:p>
        </p:txBody>
      </p:sp>
    </p:spTree>
    <p:extLst>
      <p:ext uri="{BB962C8B-B14F-4D97-AF65-F5344CB8AC3E}">
        <p14:creationId xmlns:p14="http://schemas.microsoft.com/office/powerpoint/2010/main" val="416859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67A3F7-B1C5-4BD7-B313-68B3812D3979}" type="datetimeFigureOut">
              <a:rPr lang="ar-SA" smtClean="0"/>
              <a:t>13/07/1442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1209040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7A3F7-B1C5-4BD7-B313-68B3812D3979}" type="datetimeFigureOut">
              <a:rPr lang="ar-SA" smtClean="0"/>
              <a:t>13/07/1442</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399675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67A3F7-B1C5-4BD7-B313-68B3812D3979}" type="datetimeFigureOut">
              <a:rPr lang="ar-SA" smtClean="0"/>
              <a:t>13/07/1442</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382201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7A3F7-B1C5-4BD7-B313-68B3812D3979}" type="datetimeFigureOut">
              <a:rPr lang="ar-SA" smtClean="0"/>
              <a:t>13/07/1442</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1405135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7A3F7-B1C5-4BD7-B313-68B3812D3979}" type="datetimeFigureOut">
              <a:rPr lang="ar-SA" smtClean="0"/>
              <a:t>13/07/1442</a:t>
            </a:fld>
            <a:endParaRPr lang="ar-SA"/>
          </a:p>
        </p:txBody>
      </p:sp>
      <p:sp>
        <p:nvSpPr>
          <p:cNvPr id="6" name="Footer Placeholder 5"/>
          <p:cNvSpPr>
            <a:spLocks noGrp="1"/>
          </p:cNvSpPr>
          <p:nvPr>
            <p:ph type="ftr" sz="quarter" idx="11"/>
          </p:nvPr>
        </p:nvSpPr>
        <p:spPr/>
        <p:txBody>
          <a:bodyPr/>
          <a:lstStyle/>
          <a:p>
            <a:endParaRPr lang="ar-SA"/>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3174967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7A3F7-B1C5-4BD7-B313-68B3812D3979}" type="datetimeFigureOut">
              <a:rPr lang="ar-SA" smtClean="0"/>
              <a:t>13/07/1442</a:t>
            </a:fld>
            <a:endParaRPr lang="ar-SA"/>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C6FE48F-5C5D-4A7D-A702-88667C0CCF92}" type="slidenum">
              <a:rPr lang="ar-SA" smtClean="0"/>
              <a:t>‹#›</a:t>
            </a:fld>
            <a:endParaRPr lang="ar-SA"/>
          </a:p>
        </p:txBody>
      </p:sp>
    </p:spTree>
    <p:extLst>
      <p:ext uri="{BB962C8B-B14F-4D97-AF65-F5344CB8AC3E}">
        <p14:creationId xmlns:p14="http://schemas.microsoft.com/office/powerpoint/2010/main" val="1546628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667A3F7-B1C5-4BD7-B313-68B3812D3979}" type="datetimeFigureOut">
              <a:rPr lang="ar-SA" smtClean="0"/>
              <a:t>13/07/1442</a:t>
            </a:fld>
            <a:endParaRPr lang="ar-SA"/>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ar-SA"/>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C6FE48F-5C5D-4A7D-A702-88667C0CCF92}" type="slidenum">
              <a:rPr lang="ar-SA" smtClean="0"/>
              <a:t>‹#›</a:t>
            </a:fld>
            <a:endParaRPr lang="ar-SA"/>
          </a:p>
        </p:txBody>
      </p:sp>
    </p:spTree>
    <p:extLst>
      <p:ext uri="{BB962C8B-B14F-4D97-AF65-F5344CB8AC3E}">
        <p14:creationId xmlns:p14="http://schemas.microsoft.com/office/powerpoint/2010/main" val="3375921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780514-1F50-476B-A6E6-375635AB1C53}"/>
              </a:ext>
            </a:extLst>
          </p:cNvPr>
          <p:cNvPicPr>
            <a:picLocks noChangeAspect="1"/>
          </p:cNvPicPr>
          <p:nvPr/>
        </p:nvPicPr>
        <p:blipFill>
          <a:blip r:embed="rId2"/>
          <a:stretch>
            <a:fillRect/>
          </a:stretch>
        </p:blipFill>
        <p:spPr>
          <a:xfrm>
            <a:off x="4593485" y="1778606"/>
            <a:ext cx="2204930" cy="2050444"/>
          </a:xfrm>
          <a:prstGeom prst="rect">
            <a:avLst/>
          </a:prstGeom>
        </p:spPr>
      </p:pic>
      <p:sp>
        <p:nvSpPr>
          <p:cNvPr id="5" name="TextBox 4">
            <a:extLst>
              <a:ext uri="{FF2B5EF4-FFF2-40B4-BE49-F238E27FC236}">
                <a16:creationId xmlns:a16="http://schemas.microsoft.com/office/drawing/2014/main" id="{32FF7DC5-BD9F-40FB-ABFE-2C25884729C0}"/>
              </a:ext>
            </a:extLst>
          </p:cNvPr>
          <p:cNvSpPr txBox="1"/>
          <p:nvPr/>
        </p:nvSpPr>
        <p:spPr>
          <a:xfrm>
            <a:off x="4314825" y="4000500"/>
            <a:ext cx="3295650" cy="2364109"/>
          </a:xfrm>
          <a:prstGeom prst="rect">
            <a:avLst/>
          </a:prstGeom>
          <a:noFill/>
        </p:spPr>
        <p:txBody>
          <a:bodyPr wrap="square" rtlCol="1">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just">
              <a:lnSpc>
                <a:spcPct val="107000"/>
              </a:lnSpc>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Halima Khalifa (U16106701)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Fady A M Abulebda (U17105389)</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Reema Mousa (U17100706)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Maryam Ali (U17101015)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1800" dirty="0">
                <a:effectLst/>
                <a:latin typeface="Calibri" panose="020F0502020204030204" pitchFamily="34" charset="0"/>
                <a:ea typeface="Times New Roman" panose="02020603050405020304" pitchFamily="18" charset="0"/>
              </a:rPr>
              <a:t>Omar Yaseen (U18101281</a:t>
            </a:r>
            <a:endParaRPr lang="ar-SA" dirty="0"/>
          </a:p>
        </p:txBody>
      </p:sp>
      <p:pic>
        <p:nvPicPr>
          <p:cNvPr id="6" name="Picture 5">
            <a:extLst>
              <a:ext uri="{FF2B5EF4-FFF2-40B4-BE49-F238E27FC236}">
                <a16:creationId xmlns:a16="http://schemas.microsoft.com/office/drawing/2014/main" id="{21389EC7-95C9-4A60-9267-B054EE6AE4E6}"/>
              </a:ext>
            </a:extLst>
          </p:cNvPr>
          <p:cNvPicPr>
            <a:picLocks noChangeAspect="1"/>
          </p:cNvPicPr>
          <p:nvPr/>
        </p:nvPicPr>
        <p:blipFill>
          <a:blip r:embed="rId3"/>
          <a:stretch>
            <a:fillRect/>
          </a:stretch>
        </p:blipFill>
        <p:spPr>
          <a:xfrm>
            <a:off x="3948897" y="100533"/>
            <a:ext cx="3637955" cy="1106953"/>
          </a:xfrm>
          <a:prstGeom prst="rect">
            <a:avLst/>
          </a:prstGeom>
        </p:spPr>
      </p:pic>
    </p:spTree>
    <p:extLst>
      <p:ext uri="{BB962C8B-B14F-4D97-AF65-F5344CB8AC3E}">
        <p14:creationId xmlns:p14="http://schemas.microsoft.com/office/powerpoint/2010/main" val="427419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31E1B9-08FC-4BC5-B8C4-8CB912C02375}"/>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GUIs of the system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028864E5-04C0-4144-B770-397107598C7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1065" y="1806702"/>
            <a:ext cx="2498725" cy="4206240"/>
          </a:xfrm>
          <a:prstGeom prst="rect">
            <a:avLst/>
          </a:prstGeom>
          <a:noFill/>
          <a:ln>
            <a:noFill/>
          </a:ln>
        </p:spPr>
      </p:pic>
      <p:sp>
        <p:nvSpPr>
          <p:cNvPr id="6" name="TextBox 5">
            <a:extLst>
              <a:ext uri="{FF2B5EF4-FFF2-40B4-BE49-F238E27FC236}">
                <a16:creationId xmlns:a16="http://schemas.microsoft.com/office/drawing/2014/main" id="{1DC245C5-28B7-4EED-8B74-A7B4760E974B}"/>
              </a:ext>
            </a:extLst>
          </p:cNvPr>
          <p:cNvSpPr txBox="1"/>
          <p:nvPr/>
        </p:nvSpPr>
        <p:spPr>
          <a:xfrm>
            <a:off x="821065" y="1324756"/>
            <a:ext cx="1619250" cy="369332"/>
          </a:xfrm>
          <a:prstGeom prst="rect">
            <a:avLst/>
          </a:prstGeom>
          <a:noFill/>
        </p:spPr>
        <p:txBody>
          <a:bodyPr wrap="square" rtlCol="1">
            <a:spAutoFit/>
          </a:bodyPr>
          <a:lstStyle/>
          <a:p>
            <a:r>
              <a:rPr lang="en-US" dirty="0"/>
              <a:t>Splash page :</a:t>
            </a:r>
            <a:endParaRPr lang="ar-SA" dirty="0"/>
          </a:p>
        </p:txBody>
      </p:sp>
      <p:pic>
        <p:nvPicPr>
          <p:cNvPr id="7" name="Picture 6">
            <a:extLst>
              <a:ext uri="{FF2B5EF4-FFF2-40B4-BE49-F238E27FC236}">
                <a16:creationId xmlns:a16="http://schemas.microsoft.com/office/drawing/2014/main" id="{3312527B-1487-4872-B074-AF1290962227}"/>
              </a:ext>
            </a:extLst>
          </p:cNvPr>
          <p:cNvPicPr>
            <a:picLocks noChangeAspect="1"/>
          </p:cNvPicPr>
          <p:nvPr/>
        </p:nvPicPr>
        <p:blipFill>
          <a:blip r:embed="rId3"/>
          <a:stretch>
            <a:fillRect/>
          </a:stretch>
        </p:blipFill>
        <p:spPr>
          <a:xfrm>
            <a:off x="8506421" y="5986389"/>
            <a:ext cx="2864514" cy="871611"/>
          </a:xfrm>
          <a:prstGeom prst="rect">
            <a:avLst/>
          </a:prstGeom>
        </p:spPr>
      </p:pic>
      <p:pic>
        <p:nvPicPr>
          <p:cNvPr id="8" name="Picture 7">
            <a:extLst>
              <a:ext uri="{FF2B5EF4-FFF2-40B4-BE49-F238E27FC236}">
                <a16:creationId xmlns:a16="http://schemas.microsoft.com/office/drawing/2014/main" id="{2ABD7547-FEEB-4603-AFB3-19E4B6A3160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4325" y="1828867"/>
            <a:ext cx="2496312" cy="4206240"/>
          </a:xfrm>
          <a:prstGeom prst="rect">
            <a:avLst/>
          </a:prstGeom>
          <a:noFill/>
          <a:ln>
            <a:solidFill>
              <a:schemeClr val="bg1">
                <a:lumMod val="65000"/>
              </a:schemeClr>
            </a:solidFill>
          </a:ln>
        </p:spPr>
      </p:pic>
      <p:sp>
        <p:nvSpPr>
          <p:cNvPr id="9" name="TextBox 8">
            <a:extLst>
              <a:ext uri="{FF2B5EF4-FFF2-40B4-BE49-F238E27FC236}">
                <a16:creationId xmlns:a16="http://schemas.microsoft.com/office/drawing/2014/main" id="{A5FB0A77-FA08-4907-B2A8-342008C3A278}"/>
              </a:ext>
            </a:extLst>
          </p:cNvPr>
          <p:cNvSpPr txBox="1"/>
          <p:nvPr/>
        </p:nvSpPr>
        <p:spPr>
          <a:xfrm>
            <a:off x="4593119" y="1324756"/>
            <a:ext cx="1619250" cy="369332"/>
          </a:xfrm>
          <a:prstGeom prst="rect">
            <a:avLst/>
          </a:prstGeom>
          <a:noFill/>
        </p:spPr>
        <p:txBody>
          <a:bodyPr wrap="square" rtlCol="1">
            <a:spAutoFit/>
          </a:bodyPr>
          <a:lstStyle/>
          <a:p>
            <a:r>
              <a:rPr lang="en-US" dirty="0"/>
              <a:t>Login page :</a:t>
            </a:r>
            <a:endParaRPr lang="ar-SA" dirty="0"/>
          </a:p>
        </p:txBody>
      </p:sp>
      <p:pic>
        <p:nvPicPr>
          <p:cNvPr id="10" name="Picture 9">
            <a:extLst>
              <a:ext uri="{FF2B5EF4-FFF2-40B4-BE49-F238E27FC236}">
                <a16:creationId xmlns:a16="http://schemas.microsoft.com/office/drawing/2014/main" id="{58A95B9A-6F75-46EF-A5CD-25B781FAF18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5173" y="1806702"/>
            <a:ext cx="2496312" cy="4206240"/>
          </a:xfrm>
          <a:prstGeom prst="rect">
            <a:avLst/>
          </a:prstGeom>
          <a:noFill/>
          <a:ln>
            <a:noFill/>
          </a:ln>
        </p:spPr>
      </p:pic>
      <p:sp>
        <p:nvSpPr>
          <p:cNvPr id="11" name="TextBox 10">
            <a:extLst>
              <a:ext uri="{FF2B5EF4-FFF2-40B4-BE49-F238E27FC236}">
                <a16:creationId xmlns:a16="http://schemas.microsoft.com/office/drawing/2014/main" id="{8C35C1A6-B560-4E6B-9FFD-CF6F20B2F671}"/>
              </a:ext>
            </a:extLst>
          </p:cNvPr>
          <p:cNvSpPr txBox="1"/>
          <p:nvPr/>
        </p:nvSpPr>
        <p:spPr>
          <a:xfrm>
            <a:off x="8365173" y="1324756"/>
            <a:ext cx="1762125" cy="369332"/>
          </a:xfrm>
          <a:prstGeom prst="rect">
            <a:avLst/>
          </a:prstGeom>
          <a:noFill/>
        </p:spPr>
        <p:txBody>
          <a:bodyPr wrap="square" rtlCol="1">
            <a:spAutoFit/>
          </a:bodyPr>
          <a:lstStyle/>
          <a:p>
            <a:r>
              <a:rPr lang="en-US" dirty="0" err="1"/>
              <a:t>SignUp</a:t>
            </a:r>
            <a:r>
              <a:rPr lang="en-US" dirty="0"/>
              <a:t> page :</a:t>
            </a:r>
            <a:endParaRPr lang="ar-SA" dirty="0"/>
          </a:p>
        </p:txBody>
      </p:sp>
    </p:spTree>
    <p:extLst>
      <p:ext uri="{BB962C8B-B14F-4D97-AF65-F5344CB8AC3E}">
        <p14:creationId xmlns:p14="http://schemas.microsoft.com/office/powerpoint/2010/main" val="351660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4B6C4A-9F7B-454B-9A71-FFFD7BEB120B}"/>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GUIs of the system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A0504449-194F-4D03-BFF3-A44B83815AEA}"/>
              </a:ext>
            </a:extLst>
          </p:cNvPr>
          <p:cNvPicPr>
            <a:picLocks noChangeAspect="1"/>
          </p:cNvPicPr>
          <p:nvPr/>
        </p:nvPicPr>
        <p:blipFill>
          <a:blip r:embed="rId2"/>
          <a:stretch>
            <a:fillRect/>
          </a:stretch>
        </p:blipFill>
        <p:spPr>
          <a:xfrm>
            <a:off x="8506421" y="5986389"/>
            <a:ext cx="2864514" cy="871611"/>
          </a:xfrm>
          <a:prstGeom prst="rect">
            <a:avLst/>
          </a:prstGeom>
        </p:spPr>
      </p:pic>
      <p:pic>
        <p:nvPicPr>
          <p:cNvPr id="6" name="Picture 5">
            <a:extLst>
              <a:ext uri="{FF2B5EF4-FFF2-40B4-BE49-F238E27FC236}">
                <a16:creationId xmlns:a16="http://schemas.microsoft.com/office/drawing/2014/main" id="{86A412DC-C0E1-4E0F-B9EF-A96E09750B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069" y="1781028"/>
            <a:ext cx="2496312" cy="4205361"/>
          </a:xfrm>
          <a:prstGeom prst="rect">
            <a:avLst/>
          </a:prstGeom>
          <a:noFill/>
          <a:ln>
            <a:noFill/>
          </a:ln>
        </p:spPr>
      </p:pic>
      <p:sp>
        <p:nvSpPr>
          <p:cNvPr id="7" name="TextBox 6">
            <a:extLst>
              <a:ext uri="{FF2B5EF4-FFF2-40B4-BE49-F238E27FC236}">
                <a16:creationId xmlns:a16="http://schemas.microsoft.com/office/drawing/2014/main" id="{3BCBED98-34E7-4AC0-B91E-7A59644E7063}"/>
              </a:ext>
            </a:extLst>
          </p:cNvPr>
          <p:cNvSpPr txBox="1"/>
          <p:nvPr/>
        </p:nvSpPr>
        <p:spPr>
          <a:xfrm>
            <a:off x="984069" y="1302225"/>
            <a:ext cx="2447925" cy="369332"/>
          </a:xfrm>
          <a:prstGeom prst="rect">
            <a:avLst/>
          </a:prstGeom>
          <a:noFill/>
        </p:spPr>
        <p:txBody>
          <a:bodyPr wrap="square" rtlCol="1">
            <a:spAutoFit/>
          </a:bodyPr>
          <a:lstStyle/>
          <a:p>
            <a:r>
              <a:rPr lang="en-US" dirty="0"/>
              <a:t>Data scientist page:</a:t>
            </a:r>
            <a:endParaRPr lang="ar-SA" dirty="0"/>
          </a:p>
        </p:txBody>
      </p:sp>
      <p:pic>
        <p:nvPicPr>
          <p:cNvPr id="8" name="Picture 7">
            <a:extLst>
              <a:ext uri="{FF2B5EF4-FFF2-40B4-BE49-F238E27FC236}">
                <a16:creationId xmlns:a16="http://schemas.microsoft.com/office/drawing/2014/main" id="{F643CE07-494F-4137-996E-DC4B400186D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95533" y="1780149"/>
            <a:ext cx="2496312" cy="4206240"/>
          </a:xfrm>
          <a:prstGeom prst="rect">
            <a:avLst/>
          </a:prstGeom>
          <a:noFill/>
          <a:ln>
            <a:noFill/>
          </a:ln>
        </p:spPr>
      </p:pic>
      <p:sp>
        <p:nvSpPr>
          <p:cNvPr id="9" name="TextBox 8">
            <a:extLst>
              <a:ext uri="{FF2B5EF4-FFF2-40B4-BE49-F238E27FC236}">
                <a16:creationId xmlns:a16="http://schemas.microsoft.com/office/drawing/2014/main" id="{28EA57AE-80D2-4CEA-B111-83C7FEDEA079}"/>
              </a:ext>
            </a:extLst>
          </p:cNvPr>
          <p:cNvSpPr txBox="1"/>
          <p:nvPr/>
        </p:nvSpPr>
        <p:spPr>
          <a:xfrm>
            <a:off x="4293276" y="1290373"/>
            <a:ext cx="1885950" cy="369332"/>
          </a:xfrm>
          <a:prstGeom prst="rect">
            <a:avLst/>
          </a:prstGeom>
          <a:noFill/>
        </p:spPr>
        <p:txBody>
          <a:bodyPr wrap="square" rtlCol="1">
            <a:spAutoFit/>
          </a:bodyPr>
          <a:lstStyle/>
          <a:p>
            <a:r>
              <a:rPr lang="en-US" dirty="0"/>
              <a:t>Authority Page :</a:t>
            </a:r>
            <a:endParaRPr lang="ar-SA" dirty="0"/>
          </a:p>
        </p:txBody>
      </p:sp>
      <p:pic>
        <p:nvPicPr>
          <p:cNvPr id="10" name="Picture 9">
            <a:extLst>
              <a:ext uri="{FF2B5EF4-FFF2-40B4-BE49-F238E27FC236}">
                <a16:creationId xmlns:a16="http://schemas.microsoft.com/office/drawing/2014/main" id="{BDB55AB5-02A3-499E-9F47-8A2B209E242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3234" y="1780149"/>
            <a:ext cx="2496312" cy="4206240"/>
          </a:xfrm>
          <a:prstGeom prst="rect">
            <a:avLst/>
          </a:prstGeom>
          <a:noFill/>
          <a:ln>
            <a:noFill/>
          </a:ln>
        </p:spPr>
      </p:pic>
      <p:sp>
        <p:nvSpPr>
          <p:cNvPr id="11" name="TextBox 10">
            <a:extLst>
              <a:ext uri="{FF2B5EF4-FFF2-40B4-BE49-F238E27FC236}">
                <a16:creationId xmlns:a16="http://schemas.microsoft.com/office/drawing/2014/main" id="{F3D65315-2926-442E-ABD0-D554087AD82B}"/>
              </a:ext>
            </a:extLst>
          </p:cNvPr>
          <p:cNvSpPr txBox="1"/>
          <p:nvPr/>
        </p:nvSpPr>
        <p:spPr>
          <a:xfrm>
            <a:off x="7815028" y="1278521"/>
            <a:ext cx="1704975" cy="369332"/>
          </a:xfrm>
          <a:prstGeom prst="rect">
            <a:avLst/>
          </a:prstGeom>
          <a:noFill/>
        </p:spPr>
        <p:txBody>
          <a:bodyPr wrap="square" rtlCol="1">
            <a:spAutoFit/>
          </a:bodyPr>
          <a:lstStyle/>
          <a:p>
            <a:r>
              <a:rPr lang="en-US" dirty="0"/>
              <a:t>Citizen Page :</a:t>
            </a:r>
            <a:endParaRPr lang="ar-SA" dirty="0"/>
          </a:p>
        </p:txBody>
      </p:sp>
    </p:spTree>
    <p:extLst>
      <p:ext uri="{BB962C8B-B14F-4D97-AF65-F5344CB8AC3E}">
        <p14:creationId xmlns:p14="http://schemas.microsoft.com/office/powerpoint/2010/main" val="1666329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D2BDA-E299-4688-B244-200DF30E2446}"/>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Conclusion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C82E59F9-9ABD-4AAC-A82F-7C74195FC38D}"/>
              </a:ext>
            </a:extLst>
          </p:cNvPr>
          <p:cNvSpPr txBox="1"/>
          <p:nvPr/>
        </p:nvSpPr>
        <p:spPr>
          <a:xfrm>
            <a:off x="695325" y="1562100"/>
            <a:ext cx="10277475" cy="369332"/>
          </a:xfrm>
          <a:prstGeom prst="rect">
            <a:avLst/>
          </a:prstGeom>
          <a:noFill/>
        </p:spPr>
        <p:txBody>
          <a:bodyPr wrap="square" rtlCol="1">
            <a:spAutoFit/>
          </a:bodyPr>
          <a:lstStyle/>
          <a:p>
            <a:endParaRPr lang="ar-SA" dirty="0"/>
          </a:p>
        </p:txBody>
      </p:sp>
      <p:pic>
        <p:nvPicPr>
          <p:cNvPr id="6" name="Picture 5">
            <a:extLst>
              <a:ext uri="{FF2B5EF4-FFF2-40B4-BE49-F238E27FC236}">
                <a16:creationId xmlns:a16="http://schemas.microsoft.com/office/drawing/2014/main" id="{14FFC6B1-7718-4B19-99A9-0D79054487F6}"/>
              </a:ext>
            </a:extLst>
          </p:cNvPr>
          <p:cNvPicPr>
            <a:picLocks noChangeAspect="1"/>
          </p:cNvPicPr>
          <p:nvPr/>
        </p:nvPicPr>
        <p:blipFill>
          <a:blip r:embed="rId2"/>
          <a:stretch>
            <a:fillRect/>
          </a:stretch>
        </p:blipFill>
        <p:spPr>
          <a:xfrm>
            <a:off x="8506421" y="5986389"/>
            <a:ext cx="2864514" cy="871611"/>
          </a:xfrm>
          <a:prstGeom prst="rect">
            <a:avLst/>
          </a:prstGeom>
        </p:spPr>
      </p:pic>
      <p:sp>
        <p:nvSpPr>
          <p:cNvPr id="7" name="TextBox 6">
            <a:extLst>
              <a:ext uri="{FF2B5EF4-FFF2-40B4-BE49-F238E27FC236}">
                <a16:creationId xmlns:a16="http://schemas.microsoft.com/office/drawing/2014/main" id="{23865FC8-88AF-404A-8E27-AFC6AE1D8838}"/>
              </a:ext>
            </a:extLst>
          </p:cNvPr>
          <p:cNvSpPr txBox="1"/>
          <p:nvPr/>
        </p:nvSpPr>
        <p:spPr>
          <a:xfrm>
            <a:off x="1095375" y="4431313"/>
            <a:ext cx="8401050" cy="1200329"/>
          </a:xfrm>
          <a:prstGeom prst="rect">
            <a:avLst/>
          </a:prstGeom>
          <a:noFill/>
        </p:spPr>
        <p:txBody>
          <a:bodyPr wrap="square" rtlCol="1">
            <a:spAutoFit/>
          </a:bodyPr>
          <a:lstStyle/>
          <a:p>
            <a:pPr algn="just"/>
            <a:r>
              <a:rPr lang="en-US" dirty="0"/>
              <a:t>In conclusion, our software is created to predict the wildfires in Australia for the upcoming seasons, it will maintain all information needed to have a good prediction, locations , temperature , humidity and wind , The system will maintain relevant information and have functions for each component . </a:t>
            </a:r>
            <a:endParaRPr lang="ar-SA" dirty="0"/>
          </a:p>
        </p:txBody>
      </p:sp>
      <p:pic>
        <p:nvPicPr>
          <p:cNvPr id="8" name="Picture 7">
            <a:extLst>
              <a:ext uri="{FF2B5EF4-FFF2-40B4-BE49-F238E27FC236}">
                <a16:creationId xmlns:a16="http://schemas.microsoft.com/office/drawing/2014/main" id="{AFADDD76-327B-40B1-AAE5-FDEF477E9CB2}"/>
              </a:ext>
            </a:extLst>
          </p:cNvPr>
          <p:cNvPicPr>
            <a:picLocks noChangeAspect="1"/>
          </p:cNvPicPr>
          <p:nvPr/>
        </p:nvPicPr>
        <p:blipFill>
          <a:blip r:embed="rId3"/>
          <a:stretch>
            <a:fillRect/>
          </a:stretch>
        </p:blipFill>
        <p:spPr>
          <a:xfrm>
            <a:off x="1560844" y="1333500"/>
            <a:ext cx="3429837"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What Caused the Wildfires in Australia? Amid Worst Blazes for a Decade, 24  People Are Charged With Arson">
            <a:extLst>
              <a:ext uri="{FF2B5EF4-FFF2-40B4-BE49-F238E27FC236}">
                <a16:creationId xmlns:a16="http://schemas.microsoft.com/office/drawing/2014/main" id="{7FDBB87E-E135-4AFC-A285-58EEEA1D2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212" y="1400175"/>
            <a:ext cx="3491841" cy="2219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02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EC44AE-7917-4CDE-8C6A-B311BBDE6417}"/>
              </a:ext>
            </a:extLst>
          </p:cNvPr>
          <p:cNvSpPr/>
          <p:nvPr/>
        </p:nvSpPr>
        <p:spPr>
          <a:xfrm>
            <a:off x="119144" y="205085"/>
            <a:ext cx="4662406" cy="923330"/>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Introduction</a:t>
            </a:r>
            <a:r>
              <a:rPr lang="en-US" sz="54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0F50814A-530D-4519-8513-8D86F440939C}"/>
              </a:ext>
            </a:extLst>
          </p:cNvPr>
          <p:cNvPicPr>
            <a:picLocks noChangeAspect="1"/>
          </p:cNvPicPr>
          <p:nvPr/>
        </p:nvPicPr>
        <p:blipFill>
          <a:blip r:embed="rId2"/>
          <a:stretch>
            <a:fillRect/>
          </a:stretch>
        </p:blipFill>
        <p:spPr>
          <a:xfrm>
            <a:off x="8506421" y="5986389"/>
            <a:ext cx="2864514" cy="871611"/>
          </a:xfrm>
          <a:prstGeom prst="rect">
            <a:avLst/>
          </a:prstGeom>
        </p:spPr>
      </p:pic>
      <p:sp>
        <p:nvSpPr>
          <p:cNvPr id="6" name="TextBox 5">
            <a:extLst>
              <a:ext uri="{FF2B5EF4-FFF2-40B4-BE49-F238E27FC236}">
                <a16:creationId xmlns:a16="http://schemas.microsoft.com/office/drawing/2014/main" id="{FCAB3FA0-F2E7-47C1-B2CC-83926D811828}"/>
              </a:ext>
            </a:extLst>
          </p:cNvPr>
          <p:cNvSpPr txBox="1"/>
          <p:nvPr/>
        </p:nvSpPr>
        <p:spPr>
          <a:xfrm>
            <a:off x="664835" y="4700655"/>
            <a:ext cx="10706100" cy="646331"/>
          </a:xfrm>
          <a:prstGeom prst="rect">
            <a:avLst/>
          </a:prstGeom>
          <a:noFill/>
        </p:spPr>
        <p:txBody>
          <a:bodyPr wrap="square" rtlCol="1">
            <a:spAutoFit/>
          </a:bodyPr>
          <a:lstStyle/>
          <a:p>
            <a:r>
              <a:rPr lang="en-US" dirty="0"/>
              <a:t>The main goal of the project is to successfully develop an effective software that helps to predict wildfires in Australia for the upcoming wildfire season .</a:t>
            </a:r>
            <a:endParaRPr lang="ar-SA" dirty="0"/>
          </a:p>
        </p:txBody>
      </p:sp>
      <p:pic>
        <p:nvPicPr>
          <p:cNvPr id="7" name="Picture 6">
            <a:extLst>
              <a:ext uri="{FF2B5EF4-FFF2-40B4-BE49-F238E27FC236}">
                <a16:creationId xmlns:a16="http://schemas.microsoft.com/office/drawing/2014/main" id="{1C476C35-4578-4A63-B275-4BB82F946C54}"/>
              </a:ext>
            </a:extLst>
          </p:cNvPr>
          <p:cNvPicPr>
            <a:picLocks noChangeAspect="1"/>
          </p:cNvPicPr>
          <p:nvPr/>
        </p:nvPicPr>
        <p:blipFill>
          <a:blip r:embed="rId3"/>
          <a:stretch>
            <a:fillRect/>
          </a:stretch>
        </p:blipFill>
        <p:spPr>
          <a:xfrm>
            <a:off x="1684670" y="1511014"/>
            <a:ext cx="3392156" cy="2260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3981D5AD-305E-48E6-8B89-67CDE0DF9CB9}"/>
              </a:ext>
            </a:extLst>
          </p:cNvPr>
          <p:cNvPicPr>
            <a:picLocks noChangeAspect="1"/>
          </p:cNvPicPr>
          <p:nvPr/>
        </p:nvPicPr>
        <p:blipFill>
          <a:blip r:embed="rId4"/>
          <a:stretch>
            <a:fillRect/>
          </a:stretch>
        </p:blipFill>
        <p:spPr>
          <a:xfrm>
            <a:off x="6720423" y="1590675"/>
            <a:ext cx="3150236" cy="2181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226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EB528A-8B63-45F3-AA3C-012B3319C275}"/>
              </a:ext>
            </a:extLst>
          </p:cNvPr>
          <p:cNvSpPr/>
          <p:nvPr/>
        </p:nvSpPr>
        <p:spPr>
          <a:xfrm>
            <a:off x="119144" y="205085"/>
            <a:ext cx="4662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Use case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7C958FA5-C853-40D3-92BF-6F575F35D5FD}"/>
              </a:ext>
            </a:extLst>
          </p:cNvPr>
          <p:cNvPicPr>
            <a:picLocks noChangeAspect="1"/>
          </p:cNvPicPr>
          <p:nvPr/>
        </p:nvPicPr>
        <p:blipFill>
          <a:blip r:embed="rId2"/>
          <a:stretch>
            <a:fillRect/>
          </a:stretch>
        </p:blipFill>
        <p:spPr>
          <a:xfrm>
            <a:off x="3390901" y="298276"/>
            <a:ext cx="5057774" cy="6354639"/>
          </a:xfrm>
          <a:prstGeom prst="rect">
            <a:avLst/>
          </a:prstGeom>
        </p:spPr>
      </p:pic>
      <p:pic>
        <p:nvPicPr>
          <p:cNvPr id="8" name="Picture 7">
            <a:extLst>
              <a:ext uri="{FF2B5EF4-FFF2-40B4-BE49-F238E27FC236}">
                <a16:creationId xmlns:a16="http://schemas.microsoft.com/office/drawing/2014/main" id="{345B8BE4-428E-46FD-8ACC-47F133E545BF}"/>
              </a:ext>
            </a:extLst>
          </p:cNvPr>
          <p:cNvPicPr>
            <a:picLocks noChangeAspect="1"/>
          </p:cNvPicPr>
          <p:nvPr/>
        </p:nvPicPr>
        <p:blipFill>
          <a:blip r:embed="rId3"/>
          <a:stretch>
            <a:fillRect/>
          </a:stretch>
        </p:blipFill>
        <p:spPr>
          <a:xfrm>
            <a:off x="8506421" y="5986389"/>
            <a:ext cx="2864514" cy="871611"/>
          </a:xfrm>
          <a:prstGeom prst="rect">
            <a:avLst/>
          </a:prstGeom>
        </p:spPr>
      </p:pic>
    </p:spTree>
    <p:extLst>
      <p:ext uri="{BB962C8B-B14F-4D97-AF65-F5344CB8AC3E}">
        <p14:creationId xmlns:p14="http://schemas.microsoft.com/office/powerpoint/2010/main" val="99198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2B01-71D5-4C51-9CD4-E8BA06D1AA3B}"/>
              </a:ext>
            </a:extLst>
          </p:cNvPr>
          <p:cNvSpPr/>
          <p:nvPr/>
        </p:nvSpPr>
        <p:spPr>
          <a:xfrm>
            <a:off x="119144" y="205085"/>
            <a:ext cx="4662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Class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34662FD0-61C6-48DA-A7DB-F74771F290DD}"/>
              </a:ext>
            </a:extLst>
          </p:cNvPr>
          <p:cNvPicPr>
            <a:picLocks noChangeAspect="1"/>
          </p:cNvPicPr>
          <p:nvPr/>
        </p:nvPicPr>
        <p:blipFill>
          <a:blip r:embed="rId2"/>
          <a:stretch>
            <a:fillRect/>
          </a:stretch>
        </p:blipFill>
        <p:spPr>
          <a:xfrm>
            <a:off x="3660437" y="933450"/>
            <a:ext cx="4359720" cy="5783859"/>
          </a:xfrm>
          <a:prstGeom prst="rect">
            <a:avLst/>
          </a:prstGeom>
        </p:spPr>
      </p:pic>
      <p:pic>
        <p:nvPicPr>
          <p:cNvPr id="6" name="Picture 5">
            <a:extLst>
              <a:ext uri="{FF2B5EF4-FFF2-40B4-BE49-F238E27FC236}">
                <a16:creationId xmlns:a16="http://schemas.microsoft.com/office/drawing/2014/main" id="{3D8E1326-BF55-4452-B9CC-6BE1127E1B69}"/>
              </a:ext>
            </a:extLst>
          </p:cNvPr>
          <p:cNvPicPr>
            <a:picLocks noChangeAspect="1"/>
          </p:cNvPicPr>
          <p:nvPr/>
        </p:nvPicPr>
        <p:blipFill>
          <a:blip r:embed="rId3"/>
          <a:stretch>
            <a:fillRect/>
          </a:stretch>
        </p:blipFill>
        <p:spPr>
          <a:xfrm>
            <a:off x="8506421" y="5986389"/>
            <a:ext cx="2864514" cy="871611"/>
          </a:xfrm>
          <a:prstGeom prst="rect">
            <a:avLst/>
          </a:prstGeom>
        </p:spPr>
      </p:pic>
    </p:spTree>
    <p:extLst>
      <p:ext uri="{BB962C8B-B14F-4D97-AF65-F5344CB8AC3E}">
        <p14:creationId xmlns:p14="http://schemas.microsoft.com/office/powerpoint/2010/main" val="98262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BA6612-3F58-4281-B982-3F346F9C9D20}"/>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dirty="0">
                <a:ln w="0"/>
                <a:solidFill>
                  <a:schemeClr val="accent1"/>
                </a:solidFill>
                <a:effectLst>
                  <a:outerShdw blurRad="38100" dist="25400" dir="5400000" algn="ctr" rotWithShape="0">
                    <a:srgbClr val="6E747A">
                      <a:alpha val="43000"/>
                    </a:srgbClr>
                  </a:outerShdw>
                </a:effectLst>
              </a:rPr>
              <a:t>S</a:t>
            </a:r>
            <a:r>
              <a:rPr lang="en-US" sz="4400" b="0" cap="none" spc="0" dirty="0">
                <a:ln w="0"/>
                <a:solidFill>
                  <a:schemeClr val="accent1"/>
                </a:solidFill>
                <a:effectLst>
                  <a:outerShdw blurRad="38100" dist="25400" dir="5400000" algn="ctr" rotWithShape="0">
                    <a:srgbClr val="6E747A">
                      <a:alpha val="43000"/>
                    </a:srgbClr>
                  </a:outerShdw>
                </a:effectLst>
              </a:rPr>
              <a:t>equence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B4695429-33C8-47E4-962D-8E1F2C22E5CC}"/>
              </a:ext>
            </a:extLst>
          </p:cNvPr>
          <p:cNvPicPr>
            <a:picLocks noChangeAspect="1"/>
          </p:cNvPicPr>
          <p:nvPr/>
        </p:nvPicPr>
        <p:blipFill>
          <a:blip r:embed="rId2"/>
          <a:stretch>
            <a:fillRect/>
          </a:stretch>
        </p:blipFill>
        <p:spPr>
          <a:xfrm>
            <a:off x="3156968" y="1581051"/>
            <a:ext cx="5310757" cy="2773724"/>
          </a:xfrm>
          <a:prstGeom prst="rect">
            <a:avLst/>
          </a:prstGeom>
        </p:spPr>
      </p:pic>
      <p:sp>
        <p:nvSpPr>
          <p:cNvPr id="7" name="TextBox 6">
            <a:extLst>
              <a:ext uri="{FF2B5EF4-FFF2-40B4-BE49-F238E27FC236}">
                <a16:creationId xmlns:a16="http://schemas.microsoft.com/office/drawing/2014/main" id="{AA30BDE9-4D52-4CCF-8841-B5898F6DAC49}"/>
              </a:ext>
            </a:extLst>
          </p:cNvPr>
          <p:cNvSpPr txBox="1"/>
          <p:nvPr/>
        </p:nvSpPr>
        <p:spPr>
          <a:xfrm>
            <a:off x="3156968" y="4815284"/>
            <a:ext cx="5734050" cy="923330"/>
          </a:xfrm>
          <a:prstGeom prst="rect">
            <a:avLst/>
          </a:prstGeom>
          <a:noFill/>
        </p:spPr>
        <p:txBody>
          <a:bodyPr wrap="square" rtlCol="1">
            <a:spAutoFit/>
          </a:bodyPr>
          <a:lstStyle/>
          <a:p>
            <a:r>
              <a:rPr lang="en-US" sz="1800" dirty="0">
                <a:effectLst/>
                <a:latin typeface="Calibri" panose="020F0502020204030204" pitchFamily="34" charset="0"/>
                <a:ea typeface="Arial Unicode MS" panose="020B0604020202020204" pitchFamily="34" charset="-128"/>
                <a:cs typeface="Arial" panose="020B0604020202020204" pitchFamily="34" charset="0"/>
              </a:rPr>
              <a:t>The Wildfire Prediction System will return the affected areas and the prediction of wildfire .</a:t>
            </a:r>
            <a:endParaRPr lang="en-US" sz="1800" dirty="0">
              <a:effectLst/>
              <a:latin typeface="Times New Roman" panose="02020603050405020304" pitchFamily="18" charset="0"/>
              <a:ea typeface="Times New Roman" panose="02020603050405020304" pitchFamily="18" charset="0"/>
            </a:endParaRPr>
          </a:p>
          <a:p>
            <a:endParaRPr lang="ar-SA" dirty="0"/>
          </a:p>
        </p:txBody>
      </p:sp>
      <p:pic>
        <p:nvPicPr>
          <p:cNvPr id="9" name="Picture 8">
            <a:extLst>
              <a:ext uri="{FF2B5EF4-FFF2-40B4-BE49-F238E27FC236}">
                <a16:creationId xmlns:a16="http://schemas.microsoft.com/office/drawing/2014/main" id="{768EC5A8-7EA6-40F2-BFFA-F32BE7458A40}"/>
              </a:ext>
            </a:extLst>
          </p:cNvPr>
          <p:cNvPicPr>
            <a:picLocks noChangeAspect="1"/>
          </p:cNvPicPr>
          <p:nvPr/>
        </p:nvPicPr>
        <p:blipFill>
          <a:blip r:embed="rId3"/>
          <a:stretch>
            <a:fillRect/>
          </a:stretch>
        </p:blipFill>
        <p:spPr>
          <a:xfrm>
            <a:off x="8506421" y="5986389"/>
            <a:ext cx="2864514" cy="871611"/>
          </a:xfrm>
          <a:prstGeom prst="rect">
            <a:avLst/>
          </a:prstGeom>
        </p:spPr>
      </p:pic>
    </p:spTree>
    <p:extLst>
      <p:ext uri="{BB962C8B-B14F-4D97-AF65-F5344CB8AC3E}">
        <p14:creationId xmlns:p14="http://schemas.microsoft.com/office/powerpoint/2010/main" val="264217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08CA71-F59D-4401-B5D6-FE4019AA8F80}"/>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dirty="0">
                <a:ln w="0"/>
                <a:solidFill>
                  <a:schemeClr val="accent1"/>
                </a:solidFill>
                <a:effectLst>
                  <a:outerShdw blurRad="38100" dist="25400" dir="5400000" algn="ctr" rotWithShape="0">
                    <a:srgbClr val="6E747A">
                      <a:alpha val="43000"/>
                    </a:srgbClr>
                  </a:outerShdw>
                </a:effectLst>
              </a:rPr>
              <a:t>S</a:t>
            </a:r>
            <a:r>
              <a:rPr lang="en-US" sz="4400" b="0" cap="none" spc="0" dirty="0">
                <a:ln w="0"/>
                <a:solidFill>
                  <a:schemeClr val="accent1"/>
                </a:solidFill>
                <a:effectLst>
                  <a:outerShdw blurRad="38100" dist="25400" dir="5400000" algn="ctr" rotWithShape="0">
                    <a:srgbClr val="6E747A">
                      <a:alpha val="43000"/>
                    </a:srgbClr>
                  </a:outerShdw>
                </a:effectLst>
              </a:rPr>
              <a:t>equence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CE018487-21D1-48DD-A2C0-7766C0E042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4095" y="1679575"/>
            <a:ext cx="5424406" cy="2844800"/>
          </a:xfrm>
          <a:prstGeom prst="rect">
            <a:avLst/>
          </a:prstGeom>
          <a:noFill/>
          <a:ln>
            <a:noFill/>
          </a:ln>
        </p:spPr>
      </p:pic>
      <p:sp>
        <p:nvSpPr>
          <p:cNvPr id="6" name="TextBox 5">
            <a:extLst>
              <a:ext uri="{FF2B5EF4-FFF2-40B4-BE49-F238E27FC236}">
                <a16:creationId xmlns:a16="http://schemas.microsoft.com/office/drawing/2014/main" id="{355BB2A5-A6D1-439F-AB32-FE5CC631D6AD}"/>
              </a:ext>
            </a:extLst>
          </p:cNvPr>
          <p:cNvSpPr txBox="1"/>
          <p:nvPr/>
        </p:nvSpPr>
        <p:spPr>
          <a:xfrm>
            <a:off x="3506789" y="4829175"/>
            <a:ext cx="4371974" cy="923330"/>
          </a:xfrm>
          <a:prstGeom prst="rect">
            <a:avLst/>
          </a:prstGeom>
          <a:noFill/>
        </p:spPr>
        <p:txBody>
          <a:bodyPr wrap="square" rtlCol="1">
            <a:spAutoFit/>
          </a:bodyPr>
          <a:lstStyle/>
          <a:p>
            <a:r>
              <a:rPr lang="en-US" sz="1800" dirty="0">
                <a:effectLst/>
                <a:latin typeface="Calibri" panose="020F0502020204030204" pitchFamily="34" charset="0"/>
                <a:ea typeface="Arial Unicode MS" panose="020B0604020202020204" pitchFamily="34" charset="-128"/>
                <a:cs typeface="Arial" panose="020B0604020202020204" pitchFamily="34" charset="0"/>
              </a:rPr>
              <a:t>The administrator/government can activate the alert .</a:t>
            </a:r>
            <a:endParaRPr lang="en-US" sz="1800" dirty="0">
              <a:effectLst/>
              <a:latin typeface="Times New Roman" panose="02020603050405020304" pitchFamily="18" charset="0"/>
              <a:ea typeface="Times New Roman" panose="02020603050405020304" pitchFamily="18" charset="0"/>
            </a:endParaRPr>
          </a:p>
          <a:p>
            <a:endParaRPr lang="ar-SA" dirty="0"/>
          </a:p>
        </p:txBody>
      </p:sp>
      <p:pic>
        <p:nvPicPr>
          <p:cNvPr id="7" name="Picture 6">
            <a:extLst>
              <a:ext uri="{FF2B5EF4-FFF2-40B4-BE49-F238E27FC236}">
                <a16:creationId xmlns:a16="http://schemas.microsoft.com/office/drawing/2014/main" id="{940A2A7B-D716-4E1D-A166-406CBBCEDD1C}"/>
              </a:ext>
            </a:extLst>
          </p:cNvPr>
          <p:cNvPicPr>
            <a:picLocks noChangeAspect="1"/>
          </p:cNvPicPr>
          <p:nvPr/>
        </p:nvPicPr>
        <p:blipFill>
          <a:blip r:embed="rId3"/>
          <a:stretch>
            <a:fillRect/>
          </a:stretch>
        </p:blipFill>
        <p:spPr>
          <a:xfrm>
            <a:off x="8506421" y="5986389"/>
            <a:ext cx="2864514" cy="871611"/>
          </a:xfrm>
          <a:prstGeom prst="rect">
            <a:avLst/>
          </a:prstGeom>
        </p:spPr>
      </p:pic>
    </p:spTree>
    <p:extLst>
      <p:ext uri="{BB962C8B-B14F-4D97-AF65-F5344CB8AC3E}">
        <p14:creationId xmlns:p14="http://schemas.microsoft.com/office/powerpoint/2010/main" val="73428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540CA0-CA1E-417A-895C-79139A49DCE3}"/>
              </a:ext>
            </a:extLst>
          </p:cNvPr>
          <p:cNvPicPr>
            <a:picLocks noChangeAspect="1"/>
          </p:cNvPicPr>
          <p:nvPr/>
        </p:nvPicPr>
        <p:blipFill>
          <a:blip r:embed="rId2"/>
          <a:stretch>
            <a:fillRect/>
          </a:stretch>
        </p:blipFill>
        <p:spPr>
          <a:xfrm>
            <a:off x="8506421" y="5986389"/>
            <a:ext cx="2864514" cy="871611"/>
          </a:xfrm>
          <a:prstGeom prst="rect">
            <a:avLst/>
          </a:prstGeom>
        </p:spPr>
      </p:pic>
      <p:sp>
        <p:nvSpPr>
          <p:cNvPr id="5" name="Rectangle 4">
            <a:extLst>
              <a:ext uri="{FF2B5EF4-FFF2-40B4-BE49-F238E27FC236}">
                <a16:creationId xmlns:a16="http://schemas.microsoft.com/office/drawing/2014/main" id="{DCE4F86E-D3EE-429C-9BC8-735C764D777F}"/>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err="1">
                <a:ln w="0"/>
                <a:solidFill>
                  <a:schemeClr val="accent1"/>
                </a:solidFill>
                <a:effectLst>
                  <a:outerShdw blurRad="38100" dist="25400" dir="5400000" algn="ctr" rotWithShape="0">
                    <a:srgbClr val="6E747A">
                      <a:alpha val="43000"/>
                    </a:srgbClr>
                  </a:outerShdw>
                </a:effectLst>
              </a:rPr>
              <a:t>Statechart</a:t>
            </a:r>
            <a:r>
              <a:rPr lang="en-US" sz="4400" b="0" cap="none" spc="0" dirty="0">
                <a:ln w="0"/>
                <a:solidFill>
                  <a:schemeClr val="accent1"/>
                </a:solidFill>
                <a:effectLst>
                  <a:outerShdw blurRad="38100" dist="25400" dir="5400000" algn="ctr" rotWithShape="0">
                    <a:srgbClr val="6E747A">
                      <a:alpha val="43000"/>
                    </a:srgbClr>
                  </a:outerShdw>
                </a:effectLst>
              </a:rPr>
              <a:t>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E901E815-B39B-4CEE-A458-67F19DD56627}"/>
              </a:ext>
            </a:extLst>
          </p:cNvPr>
          <p:cNvPicPr/>
          <p:nvPr/>
        </p:nvPicPr>
        <p:blipFill>
          <a:blip r:embed="rId3">
            <a:extLst>
              <a:ext uri="{28A0092B-C50C-407E-A947-70E740481C1C}">
                <a14:useLocalDpi xmlns:a14="http://schemas.microsoft.com/office/drawing/2010/main" val="0"/>
              </a:ext>
            </a:extLst>
          </a:blip>
          <a:stretch>
            <a:fillRect/>
          </a:stretch>
        </p:blipFill>
        <p:spPr>
          <a:xfrm>
            <a:off x="2533650" y="1123951"/>
            <a:ext cx="6448425" cy="3762374"/>
          </a:xfrm>
          <a:prstGeom prst="rect">
            <a:avLst/>
          </a:prstGeom>
        </p:spPr>
      </p:pic>
      <p:sp>
        <p:nvSpPr>
          <p:cNvPr id="7" name="TextBox 6">
            <a:extLst>
              <a:ext uri="{FF2B5EF4-FFF2-40B4-BE49-F238E27FC236}">
                <a16:creationId xmlns:a16="http://schemas.microsoft.com/office/drawing/2014/main" id="{7066D533-9479-4A8E-ABD4-D2ECB5272134}"/>
              </a:ext>
            </a:extLst>
          </p:cNvPr>
          <p:cNvSpPr txBox="1"/>
          <p:nvPr/>
        </p:nvSpPr>
        <p:spPr>
          <a:xfrm>
            <a:off x="2533650" y="5172075"/>
            <a:ext cx="6229350" cy="923330"/>
          </a:xfrm>
          <a:prstGeom prst="rect">
            <a:avLst/>
          </a:prstGeom>
          <a:noFill/>
        </p:spPr>
        <p:txBody>
          <a:bodyPr wrap="square" rtlCol="1">
            <a:spAutoFit/>
          </a:bodyPr>
          <a:lstStyle/>
          <a:p>
            <a:r>
              <a:rPr lang="en-US" sz="1800" dirty="0">
                <a:effectLst/>
                <a:latin typeface="Calibri" panose="020F0502020204030204" pitchFamily="34" charset="0"/>
                <a:ea typeface="Arial Unicode MS" panose="020B0604020202020204" pitchFamily="34" charset="-128"/>
                <a:cs typeface="Arial" panose="020B0604020202020204" pitchFamily="34" charset="0"/>
              </a:rPr>
              <a:t>The data scientist will login to the software to organize data and writing </a:t>
            </a:r>
            <a:r>
              <a:rPr lang="en-US" sz="1800" dirty="0" err="1">
                <a:effectLst/>
                <a:latin typeface="Calibri" panose="020F0502020204030204" pitchFamily="34" charset="0"/>
                <a:ea typeface="Arial Unicode MS" panose="020B0604020202020204" pitchFamily="34" charset="-128"/>
                <a:cs typeface="Arial" panose="020B0604020202020204" pitchFamily="34" charset="0"/>
              </a:rPr>
              <a:t>repotrs</a:t>
            </a:r>
            <a:r>
              <a:rPr lang="en-US" sz="1800" dirty="0">
                <a:effectLst/>
                <a:latin typeface="Calibri" panose="020F0502020204030204" pitchFamily="34" charset="0"/>
                <a:ea typeface="Arial Unicode MS" panose="020B0604020202020204" pitchFamily="34" charset="-128"/>
                <a:cs typeface="Arial" panose="020B0604020202020204" pitchFamily="34" charset="0"/>
              </a:rPr>
              <a:t> and making predictions . </a:t>
            </a:r>
            <a:endParaRPr lang="en-US" sz="1800" dirty="0">
              <a:effectLst/>
              <a:latin typeface="Times New Roman" panose="02020603050405020304" pitchFamily="18" charset="0"/>
              <a:ea typeface="Times New Roman" panose="02020603050405020304" pitchFamily="18" charset="0"/>
            </a:endParaRPr>
          </a:p>
          <a:p>
            <a:endParaRPr lang="ar-SA" dirty="0"/>
          </a:p>
        </p:txBody>
      </p:sp>
      <p:sp>
        <p:nvSpPr>
          <p:cNvPr id="9" name="TextBox 8">
            <a:extLst>
              <a:ext uri="{FF2B5EF4-FFF2-40B4-BE49-F238E27FC236}">
                <a16:creationId xmlns:a16="http://schemas.microsoft.com/office/drawing/2014/main" id="{EE29B9A5-225E-4156-B7E7-31728E5506EB}"/>
              </a:ext>
            </a:extLst>
          </p:cNvPr>
          <p:cNvSpPr txBox="1"/>
          <p:nvPr/>
        </p:nvSpPr>
        <p:spPr>
          <a:xfrm>
            <a:off x="390525" y="1339892"/>
            <a:ext cx="6175946" cy="369332"/>
          </a:xfrm>
          <a:prstGeom prst="rect">
            <a:avLst/>
          </a:prstGeom>
          <a:noFill/>
        </p:spPr>
        <p:txBody>
          <a:bodyPr wrap="square">
            <a:spAutoFit/>
          </a:bodyPr>
          <a:lstStyle/>
          <a:p>
            <a:r>
              <a:rPr lang="en-US" u="sng" dirty="0"/>
              <a:t>Data Scientist</a:t>
            </a:r>
            <a:endParaRPr lang="ar-SA" u="sng" dirty="0"/>
          </a:p>
        </p:txBody>
      </p:sp>
    </p:spTree>
    <p:extLst>
      <p:ext uri="{BB962C8B-B14F-4D97-AF65-F5344CB8AC3E}">
        <p14:creationId xmlns:p14="http://schemas.microsoft.com/office/powerpoint/2010/main" val="375740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DAAFBF-51DE-4696-92BB-5BB8D3858E50}"/>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err="1">
                <a:ln w="0"/>
                <a:solidFill>
                  <a:schemeClr val="accent1"/>
                </a:solidFill>
                <a:effectLst>
                  <a:outerShdw blurRad="38100" dist="25400" dir="5400000" algn="ctr" rotWithShape="0">
                    <a:srgbClr val="6E747A">
                      <a:alpha val="43000"/>
                    </a:srgbClr>
                  </a:outerShdw>
                </a:effectLst>
              </a:rPr>
              <a:t>Statechart</a:t>
            </a:r>
            <a:r>
              <a:rPr lang="en-US" sz="4400" b="0" cap="none" spc="0" dirty="0">
                <a:ln w="0"/>
                <a:solidFill>
                  <a:schemeClr val="accent1"/>
                </a:solidFill>
                <a:effectLst>
                  <a:outerShdw blurRad="38100" dist="25400" dir="5400000" algn="ctr" rotWithShape="0">
                    <a:srgbClr val="6E747A">
                      <a:alpha val="43000"/>
                    </a:srgbClr>
                  </a:outerShdw>
                </a:effectLst>
              </a:rPr>
              <a:t>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descr="Diagram&#10;&#10;Description automatically generated">
            <a:extLst>
              <a:ext uri="{FF2B5EF4-FFF2-40B4-BE49-F238E27FC236}">
                <a16:creationId xmlns:a16="http://schemas.microsoft.com/office/drawing/2014/main" id="{2A6B1A72-F626-4641-A682-21711222E71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2490" y="1183778"/>
            <a:ext cx="5641258" cy="3419475"/>
          </a:xfrm>
          <a:prstGeom prst="rect">
            <a:avLst/>
          </a:prstGeom>
        </p:spPr>
      </p:pic>
      <p:sp>
        <p:nvSpPr>
          <p:cNvPr id="6" name="TextBox 5">
            <a:extLst>
              <a:ext uri="{FF2B5EF4-FFF2-40B4-BE49-F238E27FC236}">
                <a16:creationId xmlns:a16="http://schemas.microsoft.com/office/drawing/2014/main" id="{2F31AE79-04BD-4548-B320-B3D4B122428D}"/>
              </a:ext>
            </a:extLst>
          </p:cNvPr>
          <p:cNvSpPr txBox="1"/>
          <p:nvPr/>
        </p:nvSpPr>
        <p:spPr>
          <a:xfrm>
            <a:off x="2571750" y="4812505"/>
            <a:ext cx="6353175" cy="1200329"/>
          </a:xfrm>
          <a:prstGeom prst="rect">
            <a:avLst/>
          </a:prstGeom>
          <a:noFill/>
        </p:spPr>
        <p:txBody>
          <a:bodyPr wrap="square" rtlCol="1">
            <a:spAutoFit/>
          </a:bodyPr>
          <a:lstStyle/>
          <a:p>
            <a:pPr algn="just"/>
            <a:r>
              <a:rPr lang="en-US" sz="1800" dirty="0">
                <a:effectLst/>
                <a:latin typeface="Calibri" panose="020F0502020204030204" pitchFamily="34" charset="0"/>
                <a:ea typeface="Calibri" panose="020F0502020204030204" pitchFamily="34" charset="0"/>
                <a:cs typeface="Arial" panose="020B0604020202020204" pitchFamily="34" charset="0"/>
              </a:rPr>
              <a:t>When the Data Scientist &amp; Authority detects any kind of Wild fires the Authority will send out a notification alert to all the citizens registered in the system.</a:t>
            </a:r>
          </a:p>
          <a:p>
            <a:endParaRPr lang="ar-SA" dirty="0"/>
          </a:p>
        </p:txBody>
      </p:sp>
      <p:pic>
        <p:nvPicPr>
          <p:cNvPr id="8" name="Picture 7">
            <a:extLst>
              <a:ext uri="{FF2B5EF4-FFF2-40B4-BE49-F238E27FC236}">
                <a16:creationId xmlns:a16="http://schemas.microsoft.com/office/drawing/2014/main" id="{9E86917A-5C3C-4434-8C89-525C0EA049BF}"/>
              </a:ext>
            </a:extLst>
          </p:cNvPr>
          <p:cNvPicPr>
            <a:picLocks noChangeAspect="1"/>
          </p:cNvPicPr>
          <p:nvPr/>
        </p:nvPicPr>
        <p:blipFill>
          <a:blip r:embed="rId3"/>
          <a:stretch>
            <a:fillRect/>
          </a:stretch>
        </p:blipFill>
        <p:spPr>
          <a:xfrm>
            <a:off x="8506421" y="5986389"/>
            <a:ext cx="2864514" cy="871611"/>
          </a:xfrm>
          <a:prstGeom prst="rect">
            <a:avLst/>
          </a:prstGeom>
        </p:spPr>
      </p:pic>
      <p:sp>
        <p:nvSpPr>
          <p:cNvPr id="9" name="TextBox 8">
            <a:extLst>
              <a:ext uri="{FF2B5EF4-FFF2-40B4-BE49-F238E27FC236}">
                <a16:creationId xmlns:a16="http://schemas.microsoft.com/office/drawing/2014/main" id="{5320A9D4-B262-404E-B5C7-97185BEAE4EA}"/>
              </a:ext>
            </a:extLst>
          </p:cNvPr>
          <p:cNvSpPr txBox="1"/>
          <p:nvPr/>
        </p:nvSpPr>
        <p:spPr>
          <a:xfrm>
            <a:off x="514350" y="1484439"/>
            <a:ext cx="6175946" cy="369332"/>
          </a:xfrm>
          <a:prstGeom prst="rect">
            <a:avLst/>
          </a:prstGeom>
          <a:noFill/>
        </p:spPr>
        <p:txBody>
          <a:bodyPr wrap="square">
            <a:spAutoFit/>
          </a:bodyPr>
          <a:lstStyle/>
          <a:p>
            <a:r>
              <a:rPr lang="en-US" u="sng" dirty="0"/>
              <a:t>Warning Alert</a:t>
            </a:r>
            <a:endParaRPr lang="ar-SA" u="sng" dirty="0"/>
          </a:p>
        </p:txBody>
      </p:sp>
    </p:spTree>
    <p:extLst>
      <p:ext uri="{BB962C8B-B14F-4D97-AF65-F5344CB8AC3E}">
        <p14:creationId xmlns:p14="http://schemas.microsoft.com/office/powerpoint/2010/main" val="132886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A3539A-D8E3-4DA2-8E3D-6D60F7EC2A0C}"/>
              </a:ext>
            </a:extLst>
          </p:cNvPr>
          <p:cNvSpPr/>
          <p:nvPr/>
        </p:nvSpPr>
        <p:spPr>
          <a:xfrm>
            <a:off x="119144" y="205085"/>
            <a:ext cx="5424406" cy="769441"/>
          </a:xfrm>
          <a:prstGeom prst="rect">
            <a:avLst/>
          </a:prstGeom>
          <a:noFill/>
        </p:spPr>
        <p:txBody>
          <a:bodyPr wrap="square" lIns="91440" tIns="45720" rIns="91440" bIns="45720">
            <a:spAutoFit/>
          </a:bodyPr>
          <a:lstStyle/>
          <a:p>
            <a:r>
              <a:rPr lang="en-US" sz="4400" b="0" cap="none" spc="0" dirty="0">
                <a:ln w="0"/>
                <a:solidFill>
                  <a:schemeClr val="accent1"/>
                </a:solidFill>
                <a:effectLst>
                  <a:outerShdw blurRad="38100" dist="25400" dir="5400000" algn="ctr" rotWithShape="0">
                    <a:srgbClr val="6E747A">
                      <a:alpha val="43000"/>
                    </a:srgbClr>
                  </a:outerShdw>
                </a:effectLst>
              </a:rPr>
              <a:t>Activity diagram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6A9C8C61-B9B8-4A5D-BB1C-EDDC50DDDC65}"/>
              </a:ext>
            </a:extLst>
          </p:cNvPr>
          <p:cNvSpPr txBox="1"/>
          <p:nvPr/>
        </p:nvSpPr>
        <p:spPr>
          <a:xfrm>
            <a:off x="257175" y="1466850"/>
            <a:ext cx="3028950" cy="646331"/>
          </a:xfrm>
          <a:prstGeom prst="rect">
            <a:avLst/>
          </a:prstGeom>
          <a:noFill/>
        </p:spPr>
        <p:txBody>
          <a:bodyPr wrap="square" rtlCol="1">
            <a:spAutoFit/>
          </a:bodyPr>
          <a:lstStyle/>
          <a:p>
            <a:r>
              <a:rPr lang="en-US" dirty="0"/>
              <a:t>Check fire prediction </a:t>
            </a:r>
            <a:endParaRPr lang="ar-SA" dirty="0"/>
          </a:p>
          <a:p>
            <a:endParaRPr lang="ar-SA" dirty="0"/>
          </a:p>
        </p:txBody>
      </p:sp>
      <p:sp>
        <p:nvSpPr>
          <p:cNvPr id="8" name="TextBox 7">
            <a:extLst>
              <a:ext uri="{FF2B5EF4-FFF2-40B4-BE49-F238E27FC236}">
                <a16:creationId xmlns:a16="http://schemas.microsoft.com/office/drawing/2014/main" id="{CCA1F5A6-F485-4983-A1AB-06CEF0D0F33C}"/>
              </a:ext>
            </a:extLst>
          </p:cNvPr>
          <p:cNvSpPr txBox="1"/>
          <p:nvPr/>
        </p:nvSpPr>
        <p:spPr>
          <a:xfrm>
            <a:off x="8787041" y="1444898"/>
            <a:ext cx="3005137" cy="4524315"/>
          </a:xfrm>
          <a:prstGeom prst="rect">
            <a:avLst/>
          </a:prstGeom>
          <a:noFill/>
          <a:ln>
            <a:solidFill>
              <a:schemeClr val="accent1"/>
            </a:solidFill>
          </a:ln>
        </p:spPr>
        <p:txBody>
          <a:bodyPr wrap="square" rtlCol="1">
            <a:spAutoFit/>
          </a:bodyPr>
          <a:lstStyle/>
          <a:p>
            <a:pPr algn="just"/>
            <a:r>
              <a:rPr lang="en-US" sz="1600" dirty="0">
                <a:effectLst/>
                <a:latin typeface="Calibri" panose="020F0502020204030204" pitchFamily="34" charset="0"/>
                <a:ea typeface="Arial Unicode MS" panose="020B0604020202020204" pitchFamily="34" charset="-128"/>
                <a:cs typeface="Arial" panose="020B0604020202020204" pitchFamily="34" charset="0"/>
              </a:rPr>
              <a:t>-The authority will log-in to the system check the main factors. The system will verify the ID and password. It will send an error message for incorrect ID and password and prompt for login again, indefinitely. Once the ID and password is verified, the system will check the access level of the user and display the menu accordingly. If the system detect danger it will notify the authorities if the danger is above 75% the authorities will send an alert to the citizens but id the danger is less than 75% the authorities will keep track.</a:t>
            </a:r>
            <a:endParaRPr lang="en-US" sz="1600" dirty="0">
              <a:effectLst/>
              <a:latin typeface="Times New Roman" panose="02020603050405020304" pitchFamily="18" charset="0"/>
              <a:ea typeface="Times New Roman" panose="02020603050405020304" pitchFamily="18" charset="0"/>
            </a:endParaRPr>
          </a:p>
          <a:p>
            <a:pPr algn="just"/>
            <a:endParaRPr lang="ar-SA" sz="1600" dirty="0"/>
          </a:p>
        </p:txBody>
      </p:sp>
      <p:pic>
        <p:nvPicPr>
          <p:cNvPr id="9" name="Picture 8">
            <a:extLst>
              <a:ext uri="{FF2B5EF4-FFF2-40B4-BE49-F238E27FC236}">
                <a16:creationId xmlns:a16="http://schemas.microsoft.com/office/drawing/2014/main" id="{0155E949-AD9D-4CF6-8F8D-0AADD67ECA88}"/>
              </a:ext>
            </a:extLst>
          </p:cNvPr>
          <p:cNvPicPr>
            <a:picLocks noChangeAspect="1"/>
          </p:cNvPicPr>
          <p:nvPr/>
        </p:nvPicPr>
        <p:blipFill>
          <a:blip r:embed="rId2"/>
          <a:stretch>
            <a:fillRect/>
          </a:stretch>
        </p:blipFill>
        <p:spPr>
          <a:xfrm>
            <a:off x="8506421" y="5986389"/>
            <a:ext cx="2864514" cy="871611"/>
          </a:xfrm>
          <a:prstGeom prst="rect">
            <a:avLst/>
          </a:prstGeom>
        </p:spPr>
      </p:pic>
      <p:grpSp>
        <p:nvGrpSpPr>
          <p:cNvPr id="2" name="Group 1">
            <a:extLst>
              <a:ext uri="{FF2B5EF4-FFF2-40B4-BE49-F238E27FC236}">
                <a16:creationId xmlns:a16="http://schemas.microsoft.com/office/drawing/2014/main" id="{8809717C-A00D-47A9-9629-BC009A5E44CB}"/>
              </a:ext>
            </a:extLst>
          </p:cNvPr>
          <p:cNvGrpSpPr/>
          <p:nvPr/>
        </p:nvGrpSpPr>
        <p:grpSpPr>
          <a:xfrm>
            <a:off x="1969994" y="1343100"/>
            <a:ext cx="6521543" cy="5309815"/>
            <a:chOff x="1969994" y="1343100"/>
            <a:chExt cx="6521543" cy="5309815"/>
          </a:xfrm>
        </p:grpSpPr>
        <p:pic>
          <p:nvPicPr>
            <p:cNvPr id="5" name="Picture 4">
              <a:extLst>
                <a:ext uri="{FF2B5EF4-FFF2-40B4-BE49-F238E27FC236}">
                  <a16:creationId xmlns:a16="http://schemas.microsoft.com/office/drawing/2014/main" id="{3734F718-89F7-4467-A50D-8B91754D804E}"/>
                </a:ext>
              </a:extLst>
            </p:cNvPr>
            <p:cNvPicPr>
              <a:picLocks noChangeAspect="1"/>
            </p:cNvPicPr>
            <p:nvPr/>
          </p:nvPicPr>
          <p:blipFill>
            <a:blip r:embed="rId3"/>
            <a:stretch>
              <a:fillRect/>
            </a:stretch>
          </p:blipFill>
          <p:spPr>
            <a:xfrm>
              <a:off x="2405062" y="1343100"/>
              <a:ext cx="6086475" cy="5309815"/>
            </a:xfrm>
            <a:prstGeom prst="rect">
              <a:avLst/>
            </a:prstGeom>
          </p:spPr>
        </p:pic>
        <p:sp>
          <p:nvSpPr>
            <p:cNvPr id="10" name="Oval 9">
              <a:extLst>
                <a:ext uri="{FF2B5EF4-FFF2-40B4-BE49-F238E27FC236}">
                  <a16:creationId xmlns:a16="http://schemas.microsoft.com/office/drawing/2014/main" id="{ACBC7044-6745-4D30-974A-AB69BA6687D3}"/>
                </a:ext>
              </a:extLst>
            </p:cNvPr>
            <p:cNvSpPr/>
            <p:nvPr/>
          </p:nvSpPr>
          <p:spPr>
            <a:xfrm>
              <a:off x="1969994" y="4928347"/>
              <a:ext cx="1075764" cy="221878"/>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65000"/>
                      <a:lumOff val="35000"/>
                    </a:schemeClr>
                  </a:solidFill>
                </a:rPr>
                <a:t>    </a:t>
              </a:r>
              <a:r>
                <a:rPr lang="en-US" sz="1000" dirty="0">
                  <a:solidFill>
                    <a:schemeClr val="tx1">
                      <a:lumMod val="65000"/>
                      <a:lumOff val="35000"/>
                    </a:schemeClr>
                  </a:solidFill>
                  <a:latin typeface="Calibri" panose="020F0502020204030204" pitchFamily="34" charset="0"/>
                  <a:cs typeface="Calibri" panose="020F0502020204030204" pitchFamily="34" charset="0"/>
                </a:rPr>
                <a:t>k</a:t>
              </a:r>
            </a:p>
          </p:txBody>
        </p:sp>
      </p:grpSp>
    </p:spTree>
    <p:extLst>
      <p:ext uri="{BB962C8B-B14F-4D97-AF65-F5344CB8AC3E}">
        <p14:creationId xmlns:p14="http://schemas.microsoft.com/office/powerpoint/2010/main" val="2515581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63</TotalTime>
  <Words>344</Words>
  <Application>Microsoft Office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9</cp:revision>
  <dcterms:created xsi:type="dcterms:W3CDTF">2021-02-24T07:37:55Z</dcterms:created>
  <dcterms:modified xsi:type="dcterms:W3CDTF">2021-02-24T09:04:13Z</dcterms:modified>
</cp:coreProperties>
</file>